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4"/>
  </p:sldMasterIdLst>
  <p:notesMasterIdLst>
    <p:notesMasterId r:id="rId16"/>
  </p:notesMasterIdLst>
  <p:handoutMasterIdLst>
    <p:handoutMasterId r:id="rId17"/>
  </p:handoutMasterIdLst>
  <p:sldIdLst>
    <p:sldId id="257" r:id="rId5"/>
    <p:sldId id="258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1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/>
              <a:t>9/5/2020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/>
              <a:t>9/5/2020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/>
              <a:t>9/5/2020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/>
              <a:t>9/5/2020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/>
              <a:t>9/5/2020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Gait disease prognosis and fall prevention/detection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Smart shoes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55F44-FDCF-4E8C-80BA-2A2E2A6F3094}"/>
              </a:ext>
            </a:extLst>
          </p:cNvPr>
          <p:cNvSpPr/>
          <p:nvPr/>
        </p:nvSpPr>
        <p:spPr>
          <a:xfrm>
            <a:off x="7547925" y="3817532"/>
            <a:ext cx="33105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0000"/>
                </a:solidFill>
                <a:effectLst/>
                <a:latin typeface="Bahnschrift SemiBold" panose="020B0502040204020203" pitchFamily="34" charset="0"/>
              </a:rPr>
              <a:t>Team 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65392-0042-4568-942F-B381666C360A}"/>
              </a:ext>
            </a:extLst>
          </p:cNvPr>
          <p:cNvSpPr txBox="1"/>
          <p:nvPr/>
        </p:nvSpPr>
        <p:spPr>
          <a:xfrm>
            <a:off x="7785716" y="4935984"/>
            <a:ext cx="3506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Member: </a:t>
            </a:r>
            <a:r>
              <a:rPr lang="en-IN" b="1" u="sng" dirty="0" err="1"/>
              <a:t>Shobhit</a:t>
            </a:r>
            <a:r>
              <a:rPr lang="en-IN" b="1" u="sng" dirty="0"/>
              <a:t> Aryan Lal</a:t>
            </a:r>
          </a:p>
          <a:p>
            <a:endParaRPr lang="en-IN" b="1" u="sng" dirty="0"/>
          </a:p>
          <a:p>
            <a:r>
              <a:rPr lang="en-IN" b="1" u="sng" dirty="0"/>
              <a:t>Discord id: aryan_shobhit#0528</a:t>
            </a:r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E1B56-184D-421F-B8A7-8B102A4C6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2" t="10615" r="9636" b="7315"/>
          <a:stretch/>
        </p:blipFill>
        <p:spPr>
          <a:xfrm>
            <a:off x="964553" y="261193"/>
            <a:ext cx="10262894" cy="63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35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9600" y="1917576"/>
            <a:ext cx="10972800" cy="5101997"/>
          </a:xfrm>
        </p:spPr>
        <p:txBody>
          <a:bodyPr>
            <a:normAutofit/>
          </a:bodyPr>
          <a:lstStyle/>
          <a:p>
            <a:pPr marL="137160" lvl="0" indent="0">
              <a:buNone/>
            </a:pPr>
            <a:r>
              <a:rPr lang="en-US" dirty="0"/>
              <a:t>-&gt; Gaits is one of the most common disease in elderly people. Identification of gaits in early stage is bit difficult as:</a:t>
            </a:r>
          </a:p>
          <a:p>
            <a:pPr marL="137160" lvl="0" indent="0">
              <a:buNone/>
            </a:pPr>
            <a:r>
              <a:rPr lang="en-US" dirty="0"/>
              <a:t>	</a:t>
            </a:r>
            <a:r>
              <a:rPr lang="en-US" sz="2000" dirty="0"/>
              <a:t>&gt; it requires camera setup to monitor the person’s walking style, 	</a:t>
            </a:r>
          </a:p>
          <a:p>
            <a:pPr marL="137160" lvl="0" indent="0">
              <a:buNone/>
            </a:pPr>
            <a:r>
              <a:rPr lang="en-US" sz="2000" dirty="0"/>
              <a:t>	&gt; capturing each movement points</a:t>
            </a:r>
          </a:p>
          <a:p>
            <a:pPr marL="137160" lvl="0" indent="0">
              <a:buNone/>
            </a:pPr>
            <a:r>
              <a:rPr lang="en-US" sz="2000" dirty="0"/>
              <a:t>	&gt; even more difficult when silhouette image is not much clear ( 		  	  	   because of long coat or a bag/purse).</a:t>
            </a:r>
          </a:p>
          <a:p>
            <a:pPr marL="137160" indent="0">
              <a:buNone/>
            </a:pPr>
            <a:r>
              <a:rPr lang="en-US" dirty="0"/>
              <a:t>-&gt; Falls are the one of the most common cause for accidental deaths in 	elderly  people.</a:t>
            </a:r>
          </a:p>
          <a:p>
            <a:pPr marL="13716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3551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587230" y="1349406"/>
            <a:ext cx="4995169" cy="5670167"/>
          </a:xfrm>
        </p:spPr>
        <p:txBody>
          <a:bodyPr>
            <a:normAutofit/>
          </a:bodyPr>
          <a:lstStyle/>
          <a:p>
            <a:pPr marL="137160" lv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Falls are the second leading cause of accidental or unintentional injury deaths worldwide.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year an estimated 646 000 individuals die from falls globally of which over 80% are in low- and middle-income countries.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Adults older than 65 years of age suffer the greatest number of fatal falls.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37.3 million falls that are severe enough to require medical attention occur each year.</a:t>
            </a:r>
          </a:p>
          <a:p>
            <a:pPr marL="137160" lvl="0" indent="0" algn="ctr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73908-B6DC-4712-BE98-1ED66F27FD0A}"/>
              </a:ext>
            </a:extLst>
          </p:cNvPr>
          <p:cNvSpPr txBox="1"/>
          <p:nvPr/>
        </p:nvSpPr>
        <p:spPr>
          <a:xfrm>
            <a:off x="506026" y="1417638"/>
            <a:ext cx="55899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Gaits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prevalence of gait and balance disorders markedly increases with age, from around 10 % between the ages of 60 and 69 years to more than 60 % in those over 80 years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balance and gait problems may be precursors of falls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gait disorders and falls are largely underdiagnosed and often receive inadequate evaluation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69D32-9AB9-49C2-928C-E0F3C7FB56C0}"/>
              </a:ext>
            </a:extLst>
          </p:cNvPr>
          <p:cNvCxnSpPr/>
          <p:nvPr/>
        </p:nvCxnSpPr>
        <p:spPr>
          <a:xfrm>
            <a:off x="6276513" y="1642369"/>
            <a:ext cx="0" cy="49093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53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9600" y="1917576"/>
            <a:ext cx="10972800" cy="5101997"/>
          </a:xfrm>
        </p:spPr>
        <p:txBody>
          <a:bodyPr>
            <a:normAutofit/>
          </a:bodyPr>
          <a:lstStyle/>
          <a:p>
            <a:pPr marL="137160" lvl="0" indent="0">
              <a:buNone/>
            </a:pPr>
            <a:r>
              <a:rPr lang="en-US" dirty="0"/>
              <a:t>&gt; A footwear with set of sensors ( pedometer, </a:t>
            </a:r>
            <a:r>
              <a:rPr lang="en-IN" dirty="0"/>
              <a:t>accelerometer, gyroscope, gsm chips) attached to it to measure various parameters like pressure, velocity, stride length etc. These parameters will be analysed by efficient algorithms to predict likelihood of gait disease.</a:t>
            </a:r>
          </a:p>
          <a:p>
            <a:pPr marL="137160" lvl="0" indent="0">
              <a:buNone/>
            </a:pPr>
            <a:r>
              <a:rPr lang="en-IN" dirty="0"/>
              <a:t>&gt; The data collected will help to monitor the degree of the disease, whether the medications are helping to improve it or not.</a:t>
            </a:r>
          </a:p>
          <a:p>
            <a:pPr marL="137160" lvl="0" indent="0">
              <a:buNone/>
            </a:pPr>
            <a:r>
              <a:rPr lang="en-IN" dirty="0"/>
              <a:t>&gt; For fall prevention, infrared sensors in the front part of footwear will help to detect any obstacle and will alarm the wearer.</a:t>
            </a:r>
          </a:p>
          <a:p>
            <a:pPr marL="137160" lvl="0" indent="0">
              <a:buNone/>
            </a:pPr>
            <a:r>
              <a:rPr lang="en-IN" dirty="0"/>
              <a:t>&gt; Fall detection system will be installed to notify the care giver of the elderly person in real time.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35675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-62144" y="3428999"/>
            <a:ext cx="3175246" cy="1670907"/>
          </a:xfrm>
        </p:spPr>
        <p:txBody>
          <a:bodyPr>
            <a:normAutofit/>
          </a:bodyPr>
          <a:lstStyle/>
          <a:p>
            <a:pPr marL="137160" lvl="0" indent="0">
              <a:buNone/>
            </a:pPr>
            <a:r>
              <a:rPr lang="en-US" sz="2400" dirty="0"/>
              <a:t>-&gt; F-scan in-shoe sensor will capture timing and pressure        information for foot.</a:t>
            </a:r>
          </a:p>
          <a:p>
            <a:pPr marL="137160" lvl="0" indent="0">
              <a:buNone/>
            </a:pPr>
            <a:endParaRPr lang="en-US" dirty="0"/>
          </a:p>
          <a:p>
            <a:pPr marL="137160" lvl="0" indent="0">
              <a:buNone/>
            </a:pPr>
            <a:endParaRPr lang="en-US" dirty="0"/>
          </a:p>
          <a:p>
            <a:pPr marL="137160" lvl="0" indent="0">
              <a:buNone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Sensors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BE0E8-CA2C-4DA3-94D0-0352311E1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0" y="1417638"/>
            <a:ext cx="2230746" cy="1670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D45571-DFFB-467E-B0EF-24135943F2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05" y="1417637"/>
            <a:ext cx="2230745" cy="1670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BA872-0C3D-449D-8EB1-57F553580AD9}"/>
              </a:ext>
            </a:extLst>
          </p:cNvPr>
          <p:cNvSpPr txBox="1"/>
          <p:nvPr/>
        </p:nvSpPr>
        <p:spPr>
          <a:xfrm>
            <a:off x="3342236" y="3428999"/>
            <a:ext cx="2837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-&gt; Pedometer sensor will help to detect the motion of a person.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0D8B3C-36AD-4097-A80A-F3E6F167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52" y="1474563"/>
            <a:ext cx="2323604" cy="1557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8428CF-C622-4C70-AEB1-0C251791D5F4}"/>
              </a:ext>
            </a:extLst>
          </p:cNvPr>
          <p:cNvSpPr txBox="1"/>
          <p:nvPr/>
        </p:nvSpPr>
        <p:spPr>
          <a:xfrm>
            <a:off x="6777759" y="3294956"/>
            <a:ext cx="2734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-&gt; Accelerometer sensor will help in measuring the acceleration of the body.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1D9116-806C-437D-A92F-1B5411B40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37" y="1531490"/>
            <a:ext cx="2109989" cy="1557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7D4ADA-39B2-4096-B825-93DDD70090BB}"/>
              </a:ext>
            </a:extLst>
          </p:cNvPr>
          <p:cNvSpPr txBox="1"/>
          <p:nvPr/>
        </p:nvSpPr>
        <p:spPr>
          <a:xfrm>
            <a:off x="9765437" y="3428999"/>
            <a:ext cx="24265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-&gt; Infrared sensor will help to detect the obstacle present in front of foot.</a:t>
            </a:r>
          </a:p>
        </p:txBody>
      </p:sp>
    </p:spTree>
    <p:extLst>
      <p:ext uri="{BB962C8B-B14F-4D97-AF65-F5344CB8AC3E}">
        <p14:creationId xmlns:p14="http://schemas.microsoft.com/office/powerpoint/2010/main" val="252617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604AC16-7DA1-4D3E-B60D-7600F09E56D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54" y="1420427"/>
            <a:ext cx="9685291" cy="5295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ACB9B1-C3FA-4B20-A8A8-7E92B26BD61B}"/>
              </a:ext>
            </a:extLst>
          </p:cNvPr>
          <p:cNvSpPr txBox="1"/>
          <p:nvPr/>
        </p:nvSpPr>
        <p:spPr>
          <a:xfrm>
            <a:off x="2965142" y="381740"/>
            <a:ext cx="6462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FF00"/>
                </a:solidFill>
              </a:rPr>
              <a:t>Parameters for gaits analysis</a:t>
            </a:r>
          </a:p>
        </p:txBody>
      </p:sp>
    </p:spTree>
    <p:extLst>
      <p:ext uri="{BB962C8B-B14F-4D97-AF65-F5344CB8AC3E}">
        <p14:creationId xmlns:p14="http://schemas.microsoft.com/office/powerpoint/2010/main" val="253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 model">
            <a:hlinkClick r:id="" action="ppaction://media"/>
            <a:extLst>
              <a:ext uri="{FF2B5EF4-FFF2-40B4-BE49-F238E27FC236}">
                <a16:creationId xmlns:a16="http://schemas.microsoft.com/office/drawing/2014/main" id="{CB03BD4C-8FB6-48DD-8FD5-14195CF94A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1" y="1221987"/>
            <a:ext cx="10673918" cy="5581837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3D Model of shoe</a:t>
            </a:r>
          </a:p>
        </p:txBody>
      </p:sp>
    </p:spTree>
    <p:extLst>
      <p:ext uri="{BB962C8B-B14F-4D97-AF65-F5344CB8AC3E}">
        <p14:creationId xmlns:p14="http://schemas.microsoft.com/office/powerpoint/2010/main" val="21397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FF2C1A-F57B-4304-8B8D-18B983F79F34}"/>
              </a:ext>
            </a:extLst>
          </p:cNvPr>
          <p:cNvSpPr txBox="1"/>
          <p:nvPr/>
        </p:nvSpPr>
        <p:spPr>
          <a:xfrm>
            <a:off x="3071674" y="417250"/>
            <a:ext cx="6720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FF00"/>
                </a:solidFill>
              </a:rPr>
              <a:t>Flowchart of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DA831-ACF7-4B98-97EE-1DD598817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8" t="10227" r="10656" b="7314"/>
          <a:stretch/>
        </p:blipFill>
        <p:spPr>
          <a:xfrm>
            <a:off x="1597980" y="1391906"/>
            <a:ext cx="8345009" cy="525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7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D2072-7B14-486F-8165-D6472AE5A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0" t="9450" r="8544" b="6407"/>
          <a:stretch/>
        </p:blipFill>
        <p:spPr>
          <a:xfrm>
            <a:off x="1015844" y="312938"/>
            <a:ext cx="10335737" cy="62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2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856783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2012-09-20T10:48:20+00:00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1622871</Value>
    </PublishStatusLookup>
    <APAuthor xmlns="4873beb7-5857-4685-be1f-d57550cc96cc">
      <UserInfo>
        <DisplayName>REDMOND\v-luannv</DisplayName>
        <AccountId>92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 xsi:nil="true"/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false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TP103460417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EEAAAD-F811-4325-83A2-D14EDE05FB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D1C9B0-FE26-433B-8E1A-54CCDFA4EB1D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435</Words>
  <Application>Microsoft Office PowerPoint</Application>
  <PresentationFormat>Widescreen</PresentationFormat>
  <Paragraphs>38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Bahnschrift SemiBold</vt:lpstr>
      <vt:lpstr>Calibri</vt:lpstr>
      <vt:lpstr>Times New Roman</vt:lpstr>
      <vt:lpstr>Wingdings</vt:lpstr>
      <vt:lpstr>Wingdings 2</vt:lpstr>
      <vt:lpstr>Wingdings 3</vt:lpstr>
      <vt:lpstr>Medical design template</vt:lpstr>
      <vt:lpstr>Smart shoes</vt:lpstr>
      <vt:lpstr>Problem Statement</vt:lpstr>
      <vt:lpstr>Statistics</vt:lpstr>
      <vt:lpstr>Proposed Solution</vt:lpstr>
      <vt:lpstr>Sensors Used</vt:lpstr>
      <vt:lpstr>PowerPoint Presentation</vt:lpstr>
      <vt:lpstr>3D Model of shoe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2020-09-05T14:34:39Z</dcterms:created>
  <dcterms:modified xsi:type="dcterms:W3CDTF">2020-09-06T11:23:57Z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Order">
    <vt:r8>74064500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